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notesMasterIdLst>
    <p:notesMasterId r:id="rId35"/>
  </p:notesMasterIdLst>
  <p:sldIdLst>
    <p:sldId id="256" r:id="rId2"/>
    <p:sldId id="272" r:id="rId3"/>
    <p:sldId id="258" r:id="rId4"/>
    <p:sldId id="273" r:id="rId5"/>
    <p:sldId id="257" r:id="rId6"/>
    <p:sldId id="263" r:id="rId7"/>
    <p:sldId id="266" r:id="rId8"/>
    <p:sldId id="268" r:id="rId9"/>
    <p:sldId id="264" r:id="rId10"/>
    <p:sldId id="267" r:id="rId11"/>
    <p:sldId id="265" r:id="rId12"/>
    <p:sldId id="270" r:id="rId13"/>
    <p:sldId id="271" r:id="rId14"/>
    <p:sldId id="274" r:id="rId15"/>
    <p:sldId id="275" r:id="rId16"/>
    <p:sldId id="259" r:id="rId17"/>
    <p:sldId id="276" r:id="rId18"/>
    <p:sldId id="262" r:id="rId19"/>
    <p:sldId id="277" r:id="rId20"/>
    <p:sldId id="278" r:id="rId21"/>
    <p:sldId id="280" r:id="rId22"/>
    <p:sldId id="279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61" r:id="rId32"/>
    <p:sldId id="289" r:id="rId33"/>
    <p:sldId id="290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601" autoAdjust="0"/>
    <p:restoredTop sz="69142" autoAdjust="0"/>
  </p:normalViewPr>
  <p:slideViewPr>
    <p:cSldViewPr snapToGrid="0">
      <p:cViewPr varScale="1">
        <p:scale>
          <a:sx n="86" d="100"/>
          <a:sy n="86" d="100"/>
        </p:scale>
        <p:origin x="7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34CB5-B04F-4FA7-9E4A-39BE258BCA7E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10515-E54C-4CD9-B898-F2A4B83C9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91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UTXO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Block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Dependencies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Bandwidth/Latency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Topology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000" dirty="0"/>
              <a:t>RAM/CPU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26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9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1357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33204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770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4420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903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48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38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47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54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82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1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01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644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49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98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91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14FF-7E31-498B-9B9E-A6E6500F2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7821" y="1668585"/>
            <a:ext cx="9806353" cy="1191846"/>
          </a:xfrm>
        </p:spPr>
        <p:txBody>
          <a:bodyPr>
            <a:normAutofit/>
          </a:bodyPr>
          <a:lstStyle/>
          <a:p>
            <a:r>
              <a:rPr lang="en-US" sz="6000" dirty="0"/>
              <a:t>Bitcoin Throughput Analysis</a:t>
            </a:r>
            <a:endParaRPr lang="en-IL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E0D9F-4FEC-4FB4-B7A9-030D4247D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2880" y="3558504"/>
            <a:ext cx="5908675" cy="1516469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/>
              <a:t>Final presentation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By :  Tal </a:t>
            </a:r>
            <a:r>
              <a:rPr lang="en-US" sz="2800" dirty="0" err="1"/>
              <a:t>Tzafrir</a:t>
            </a:r>
            <a:r>
              <a:rPr lang="en-US" sz="2800" dirty="0"/>
              <a:t> &amp; Itzik Solomon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Supervisor :	Alexander </a:t>
            </a:r>
            <a:r>
              <a:rPr lang="en-US" sz="2800" dirty="0" err="1"/>
              <a:t>Manuskin</a:t>
            </a:r>
            <a:endParaRPr lang="en-US" sz="2800" dirty="0"/>
          </a:p>
        </p:txBody>
      </p:sp>
      <p:pic>
        <p:nvPicPr>
          <p:cNvPr id="1026" name="Picture 2" descr="BC Logo .png">
            <a:extLst>
              <a:ext uri="{FF2B5EF4-FFF2-40B4-BE49-F238E27FC236}">
                <a16:creationId xmlns:a16="http://schemas.microsoft.com/office/drawing/2014/main" id="{36BDF7E4-BFE5-4E84-9E01-4882FDC92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136" y="3319584"/>
            <a:ext cx="1881554" cy="188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655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7094220" y="23545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7124700" y="45567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022F6A-7306-42A7-B58F-6146D9929B64}"/>
              </a:ext>
            </a:extLst>
          </p:cNvPr>
          <p:cNvCxnSpPr/>
          <p:nvPr/>
        </p:nvCxnSpPr>
        <p:spPr>
          <a:xfrm flipV="1">
            <a:off x="3162300" y="249174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F41326-CE7C-4348-B420-A211088AAE6E}"/>
              </a:ext>
            </a:extLst>
          </p:cNvPr>
          <p:cNvCxnSpPr/>
          <p:nvPr/>
        </p:nvCxnSpPr>
        <p:spPr>
          <a:xfrm flipV="1">
            <a:off x="3177540" y="467868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216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BTC Fee.PNG">
            <a:extLst>
              <a:ext uri="{FF2B5EF4-FFF2-40B4-BE49-F238E27FC236}">
                <a16:creationId xmlns:a16="http://schemas.microsoft.com/office/drawing/2014/main" id="{695619A9-C2EF-4D33-954F-96262FAEF8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8" t="22166" r="25302" b="-2"/>
          <a:stretch/>
        </p:blipFill>
        <p:spPr bwMode="auto">
          <a:xfrm>
            <a:off x="403014" y="2887981"/>
            <a:ext cx="8596668" cy="347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4B8A75-C22A-4D68-87DD-5FE5B96D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scalability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8FCE6-62AA-4628-B813-458BA8E2F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14" y="194722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Average block creation time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Block size limit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Efficiency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pic>
        <p:nvPicPr>
          <p:cNvPr id="7172" name="Picture 4" descr="BTC Fee.PNG">
            <a:extLst>
              <a:ext uri="{FF2B5EF4-FFF2-40B4-BE49-F238E27FC236}">
                <a16:creationId xmlns:a16="http://schemas.microsoft.com/office/drawing/2014/main" id="{8CED7B7C-AFE6-481E-A217-763A4C6070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87" t="21566" r="14186" b="58370"/>
          <a:stretch/>
        </p:blipFill>
        <p:spPr bwMode="auto">
          <a:xfrm>
            <a:off x="6568725" y="3226739"/>
            <a:ext cx="1112697" cy="89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BTC Fee.PNG">
            <a:extLst>
              <a:ext uri="{FF2B5EF4-FFF2-40B4-BE49-F238E27FC236}">
                <a16:creationId xmlns:a16="http://schemas.microsoft.com/office/drawing/2014/main" id="{7A5ADE74-B0B1-4277-909B-A902350DA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2" t="634" r="27188" b="92193"/>
          <a:stretch/>
        </p:blipFill>
        <p:spPr bwMode="auto">
          <a:xfrm>
            <a:off x="510348" y="6360161"/>
            <a:ext cx="8382000" cy="32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736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4" name="Picture 8" descr="Related image">
            <a:extLst>
              <a:ext uri="{FF2B5EF4-FFF2-40B4-BE49-F238E27FC236}">
                <a16:creationId xmlns:a16="http://schemas.microsoft.com/office/drawing/2014/main" id="{4CEF0C91-C1DE-4D7B-9117-CF35DF907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276801" y="2077255"/>
            <a:ext cx="2997201" cy="299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9C754D-B4E1-4F19-86B8-D077CAD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Parameters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D249-1B6D-450C-A541-0660A5BD0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11516"/>
            <a:ext cx="8596668" cy="474648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 size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size out of cache size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Topology of nodes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2292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4715A9-BF00-4301-B9AD-BE40F1475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81" y="3760407"/>
            <a:ext cx="8785421" cy="24879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04AD0A-D99D-41C3-90B1-4AE69194B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Block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B7C2F-7FA9-4D7C-BCE9-C3AF7E203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81" y="1733230"/>
            <a:ext cx="8596668" cy="3880773"/>
          </a:xfrm>
        </p:spPr>
        <p:txBody>
          <a:bodyPr/>
          <a:lstStyle/>
          <a:p>
            <a:r>
              <a:rPr lang="en-US" sz="2800" dirty="0"/>
              <a:t>Legacy size limitation – 1MB</a:t>
            </a:r>
          </a:p>
          <a:p>
            <a:r>
              <a:rPr lang="en-US" sz="2800" dirty="0" err="1"/>
              <a:t>SegWit</a:t>
            </a:r>
            <a:r>
              <a:rPr lang="en-US" sz="2800" dirty="0"/>
              <a:t> and block weight</a:t>
            </a:r>
            <a:endParaRPr lang="en-US" dirty="0"/>
          </a:p>
          <a:p>
            <a:pPr lvl="1"/>
            <a:r>
              <a:rPr lang="en-US" sz="2000" dirty="0"/>
              <a:t>New theoretical limitation is 4MB</a:t>
            </a:r>
          </a:p>
          <a:p>
            <a:pPr lvl="1"/>
            <a:r>
              <a:rPr lang="en-US" sz="2000" dirty="0"/>
              <a:t>Witness and striped size</a:t>
            </a:r>
            <a:endParaRPr lang="en-US" dirty="0"/>
          </a:p>
          <a:p>
            <a:pPr lvl="1"/>
            <a:endParaRPr lang="en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0FE485-5B49-4EC5-9CB6-2D97E6C68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387" y="2143635"/>
            <a:ext cx="3976687" cy="14035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13353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5900-0C6F-44EF-A790-94062500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51541-E3E4-4E12-985A-6765458D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58232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3C2E7-0D29-42CA-83AD-518331ED1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Topology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6C9CB-6889-463B-B5FF-9BBE6BC56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Mesh (clique)</a:t>
            </a:r>
          </a:p>
          <a:p>
            <a:r>
              <a:rPr lang="en-US" dirty="0"/>
              <a:t>Static (deterministic random)</a:t>
            </a:r>
          </a:p>
          <a:p>
            <a:r>
              <a:rPr lang="en-US" dirty="0"/>
              <a:t>Dynamic (non deterministic random)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37370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5" name="Isosceles Triangle 11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CAD73-7536-43BE-B0AC-F426EA96F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525" y="310243"/>
            <a:ext cx="4203045" cy="1375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Our Setup</a:t>
            </a:r>
            <a:endParaRPr lang="en-US" sz="4400" dirty="0">
              <a:latin typeface="+mn-lt"/>
              <a:ea typeface="+mn-ea"/>
              <a:cs typeface="+mn-cs"/>
            </a:endParaRPr>
          </a:p>
        </p:txBody>
      </p:sp>
      <p:sp>
        <p:nvSpPr>
          <p:cNvPr id="48" name="Content Placeholder 25">
            <a:extLst>
              <a:ext uri="{FF2B5EF4-FFF2-40B4-BE49-F238E27FC236}">
                <a16:creationId xmlns:a16="http://schemas.microsoft.com/office/drawing/2014/main" id="{22160401-8E11-4687-819C-8CB29CC6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98" y="1996094"/>
            <a:ext cx="4365501" cy="421843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Local server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Scripts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Library of data directories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results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AWS instances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Bitcoin core client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Server script (only miner)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Block notify script</a:t>
            </a:r>
          </a:p>
        </p:txBody>
      </p:sp>
      <p:pic>
        <p:nvPicPr>
          <p:cNvPr id="1194" name="Picture 1193">
            <a:extLst>
              <a:ext uri="{FF2B5EF4-FFF2-40B4-BE49-F238E27FC236}">
                <a16:creationId xmlns:a16="http://schemas.microsoft.com/office/drawing/2014/main" id="{0D2599CE-30AA-4E80-8778-E98325152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1110000"/>
            <a:ext cx="5143500" cy="4625484"/>
          </a:xfrm>
          <a:prstGeom prst="rect">
            <a:avLst/>
          </a:prstGeom>
        </p:spPr>
      </p:pic>
      <p:sp>
        <p:nvSpPr>
          <p:cNvPr id="117" name="Isosceles Triangle 11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21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9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99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2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3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" name="Isosceles Triangle 103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5" name="Isosceles Triangle 104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0E8016C-1A65-4354-9BDC-B98B71B4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Scripts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F504B-E28B-44DF-99BD-C1C21B8BF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5969" y="5650029"/>
            <a:ext cx="8288032" cy="4691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1800"/>
          </a:p>
        </p:txBody>
      </p:sp>
      <p:pic>
        <p:nvPicPr>
          <p:cNvPr id="4098" name="Picture 2" descr="https://upload.wikimedia.org/wikipedia/commons/thumb/c/c3/Python-logo-notext.svg/1024px-Python-logo-notext.svg.png">
            <a:extLst>
              <a:ext uri="{FF2B5EF4-FFF2-40B4-BE49-F238E27FC236}">
                <a16:creationId xmlns:a16="http://schemas.microsoft.com/office/drawing/2014/main" id="{8A2D1511-92B5-4D43-AD53-F973ABB2A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80259" y="934222"/>
            <a:ext cx="3299450" cy="329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036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Main script 1/5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200" dirty="0"/>
              <a:t>Creating initial blockchain</a:t>
            </a:r>
          </a:p>
          <a:p>
            <a:pPr lvl="2">
              <a:lnSpc>
                <a:spcPct val="200000"/>
              </a:lnSpc>
            </a:pPr>
            <a:r>
              <a:rPr lang="en-US" sz="2000" dirty="0"/>
              <a:t>parameters</a:t>
            </a:r>
          </a:p>
          <a:p>
            <a:pPr lvl="2">
              <a:lnSpc>
                <a:spcPct val="200000"/>
              </a:lnSpc>
            </a:pPr>
            <a:r>
              <a:rPr lang="en-US" sz="2000" dirty="0" err="1"/>
              <a:t>create_starting_blockchain</a:t>
            </a:r>
            <a:r>
              <a:rPr lang="en-US" sz="2000" dirty="0"/>
              <a:t> script</a:t>
            </a:r>
          </a:p>
          <a:p>
            <a:pPr lvl="2">
              <a:lnSpc>
                <a:spcPct val="200000"/>
              </a:lnSpc>
            </a:pPr>
            <a:endParaRPr lang="en-US" sz="2000" dirty="0"/>
          </a:p>
        </p:txBody>
      </p:sp>
      <p:pic>
        <p:nvPicPr>
          <p:cNvPr id="2050" name="Picture 2" descr="Image result for framework yellow png">
            <a:extLst>
              <a:ext uri="{FF2B5EF4-FFF2-40B4-BE49-F238E27FC236}">
                <a16:creationId xmlns:a16="http://schemas.microsoft.com/office/drawing/2014/main" id="{8AE297F9-3D18-4457-AA04-96C90620D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4068" y="1827594"/>
            <a:ext cx="2635077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work  yellow  png">
            <a:extLst>
              <a:ext uri="{FF2B5EF4-FFF2-40B4-BE49-F238E27FC236}">
                <a16:creationId xmlns:a16="http://schemas.microsoft.com/office/drawing/2014/main" id="{DC68CB5A-C4E3-49DF-A6A5-3C638D393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992" y="1566441"/>
            <a:ext cx="3952616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386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Main script</a:t>
            </a:r>
            <a:br>
              <a:rPr lang="en-US" dirty="0"/>
            </a:br>
            <a:r>
              <a:rPr lang="en-US" dirty="0"/>
              <a:t>2/5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/>
              <a:t>Creating AWS instances  </a:t>
            </a:r>
          </a:p>
          <a:p>
            <a:pPr lvl="2"/>
            <a:r>
              <a:rPr lang="en-US"/>
              <a:t>AMI</a:t>
            </a:r>
          </a:p>
          <a:p>
            <a:pPr lvl="2"/>
            <a:r>
              <a:rPr lang="en-US"/>
              <a:t>Network settings</a:t>
            </a:r>
          </a:p>
          <a:p>
            <a:pPr lvl="2"/>
            <a:r>
              <a:rPr lang="en-US"/>
              <a:t>Security settings</a:t>
            </a:r>
          </a:p>
        </p:txBody>
      </p:sp>
    </p:spTree>
    <p:extLst>
      <p:ext uri="{BB962C8B-B14F-4D97-AF65-F5344CB8AC3E}">
        <p14:creationId xmlns:p14="http://schemas.microsoft.com/office/powerpoint/2010/main" val="3970190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63F38B5-F65E-40EA-A9DA-09D5D02ED2BC}"/>
              </a:ext>
            </a:extLst>
          </p:cNvPr>
          <p:cNvSpPr/>
          <p:nvPr/>
        </p:nvSpPr>
        <p:spPr>
          <a:xfrm>
            <a:off x="1034143" y="1420427"/>
            <a:ext cx="4079395" cy="5225143"/>
          </a:xfrm>
          <a:prstGeom prst="roundRect">
            <a:avLst/>
          </a:prstGeom>
          <a:noFill/>
          <a:ln w="53975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4EDE4-6B1E-4B99-9E22-C915DA01D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734" y="45720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Outline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93F15-02B3-49CD-BF29-5DE402399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1734" y="1551835"/>
            <a:ext cx="8596668" cy="522514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Project goals</a:t>
            </a:r>
          </a:p>
          <a:p>
            <a:r>
              <a:rPr lang="en-US" dirty="0"/>
              <a:t>Tools</a:t>
            </a:r>
          </a:p>
          <a:p>
            <a:r>
              <a:rPr lang="en-US" dirty="0"/>
              <a:t>What is bitcoin?</a:t>
            </a:r>
          </a:p>
          <a:p>
            <a:r>
              <a:rPr lang="en-US" dirty="0"/>
              <a:t>Bitcoin blockchain</a:t>
            </a:r>
          </a:p>
          <a:p>
            <a:r>
              <a:rPr lang="en-US" dirty="0"/>
              <a:t>Bitcoin scalability problem</a:t>
            </a:r>
          </a:p>
          <a:p>
            <a:r>
              <a:rPr lang="en-US" dirty="0"/>
              <a:t>Parameters of interest</a:t>
            </a:r>
          </a:p>
          <a:p>
            <a:r>
              <a:rPr lang="en-US" dirty="0"/>
              <a:t>Block size</a:t>
            </a:r>
          </a:p>
          <a:p>
            <a:r>
              <a:rPr lang="en-US" dirty="0"/>
              <a:t>UTXO size</a:t>
            </a:r>
          </a:p>
          <a:p>
            <a:r>
              <a:rPr lang="en-US" dirty="0"/>
              <a:t>Topology</a:t>
            </a:r>
          </a:p>
          <a:p>
            <a:r>
              <a:rPr lang="en-US" dirty="0"/>
              <a:t>Our setup</a:t>
            </a:r>
          </a:p>
          <a:p>
            <a:r>
              <a:rPr lang="en-US" dirty="0"/>
              <a:t>Scripts 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Difficulties and challenges</a:t>
            </a:r>
          </a:p>
          <a:p>
            <a:r>
              <a:rPr lang="en-US" dirty="0"/>
              <a:t> Future improvements</a:t>
            </a:r>
          </a:p>
          <a:p>
            <a:r>
              <a:rPr lang="en-US" dirty="0"/>
              <a:t>conclusions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145569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Main script </a:t>
            </a:r>
            <a:br>
              <a:rPr lang="en-US" dirty="0"/>
            </a:br>
            <a:r>
              <a:rPr lang="en-US" dirty="0"/>
              <a:t>3/5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/>
              <a:t>Preparing files</a:t>
            </a:r>
          </a:p>
          <a:p>
            <a:pPr lvl="2"/>
            <a:r>
              <a:rPr lang="en-US"/>
              <a:t>Data directories</a:t>
            </a:r>
          </a:p>
          <a:p>
            <a:pPr lvl="2"/>
            <a:r>
              <a:rPr lang="en-US" err="1"/>
              <a:t>Mempool</a:t>
            </a:r>
            <a:r>
              <a:rPr lang="en-US"/>
              <a:t> file</a:t>
            </a:r>
          </a:p>
          <a:p>
            <a:pPr lvl="2"/>
            <a:r>
              <a:rPr lang="en-US"/>
              <a:t>block and server scripts</a:t>
            </a:r>
          </a:p>
        </p:txBody>
      </p:sp>
    </p:spTree>
    <p:extLst>
      <p:ext uri="{BB962C8B-B14F-4D97-AF65-F5344CB8AC3E}">
        <p14:creationId xmlns:p14="http://schemas.microsoft.com/office/powerpoint/2010/main" val="2614030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Main script </a:t>
            </a:r>
            <a:br>
              <a:rPr lang="en-US" dirty="0"/>
            </a:br>
            <a:r>
              <a:rPr lang="en-US" dirty="0"/>
              <a:t>4/5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/>
              <a:t>Launching nodes</a:t>
            </a:r>
          </a:p>
          <a:p>
            <a:pPr lvl="2"/>
            <a:r>
              <a:rPr lang="en-US"/>
              <a:t>Conf file</a:t>
            </a:r>
          </a:p>
          <a:p>
            <a:pPr lvl="2"/>
            <a:r>
              <a:rPr lang="en-US"/>
              <a:t>Topology</a:t>
            </a:r>
          </a:p>
          <a:p>
            <a:pPr lvl="2"/>
            <a:r>
              <a:rPr lang="en-US"/>
              <a:t>Running bitcoin core</a:t>
            </a:r>
          </a:p>
          <a:p>
            <a:pPr lvl="2"/>
            <a:r>
              <a:rPr lang="en-US"/>
              <a:t>Verifying synchronization of nodes </a:t>
            </a:r>
          </a:p>
          <a:p>
            <a:pPr lvl="2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083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Main script </a:t>
            </a:r>
            <a:br>
              <a:rPr lang="en-US" dirty="0"/>
            </a:br>
            <a:r>
              <a:rPr lang="en-US" dirty="0"/>
              <a:t>5/5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/>
              <a:t>Measurement </a:t>
            </a:r>
          </a:p>
          <a:p>
            <a:pPr lvl="2"/>
            <a:r>
              <a:rPr lang="en-US"/>
              <a:t>Running server.py</a:t>
            </a:r>
          </a:p>
          <a:p>
            <a:pPr lvl="2"/>
            <a:r>
              <a:rPr lang="en-US"/>
              <a:t>Generating block</a:t>
            </a:r>
          </a:p>
          <a:p>
            <a:pPr lvl="2"/>
            <a:r>
              <a:rPr lang="en-US"/>
              <a:t>Polling for results</a:t>
            </a:r>
          </a:p>
        </p:txBody>
      </p:sp>
    </p:spTree>
    <p:extLst>
      <p:ext uri="{BB962C8B-B14F-4D97-AF65-F5344CB8AC3E}">
        <p14:creationId xmlns:p14="http://schemas.microsoft.com/office/powerpoint/2010/main" val="2639737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Creating initial blockchain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000" dirty="0"/>
              <a:t>Running node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Generating funds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UTXO set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transactions for block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Moving files</a:t>
            </a:r>
          </a:p>
          <a:p>
            <a:pPr lvl="1"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91239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Auxiliary scripts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000" dirty="0"/>
              <a:t>Block.py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Server.py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Running multiple test</a:t>
            </a:r>
          </a:p>
          <a:p>
            <a:pPr lvl="1"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71731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000B0F-88EF-4196-8D64-0E3AE25086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L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90B4D2F-856E-493C-AEB0-B6072589B1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95793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/>
              <a:t>UTXO Set size varied</a:t>
            </a:r>
            <a:endParaRPr lang="en-IL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2D39-8545-426B-A426-06871C6A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11F604C-E950-449F-A50D-87AFA1A977CB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clique topology</a:t>
            </a:r>
            <a:endParaRPr lang="en-IL" sz="2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2358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Block size varies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2D39-8545-426B-A426-06871C6A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5655335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Different topologies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2D39-8545-426B-A426-06871C6A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1107415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Dissemination process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2D39-8545-426B-A426-06871C6A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536904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B8E45-F156-4BC5-A0D6-180F432CA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Project goals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3203F-0862-4A9B-A342-C60DB42E6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Learn about Bitcoin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Create framework for Bitcoin network analysis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Research how propagation time in network is affected </a:t>
            </a:r>
            <a:br>
              <a:rPr lang="en-US" sz="2400" dirty="0"/>
            </a:br>
            <a:r>
              <a:rPr lang="en-US" sz="2400" dirty="0"/>
              <a:t>by different aspects</a:t>
            </a:r>
          </a:p>
        </p:txBody>
      </p:sp>
      <p:pic>
        <p:nvPicPr>
          <p:cNvPr id="6146" name="Picture 2" descr="Image result for goal yellow png">
            <a:extLst>
              <a:ext uri="{FF2B5EF4-FFF2-40B4-BE49-F238E27FC236}">
                <a16:creationId xmlns:a16="http://schemas.microsoft.com/office/drawing/2014/main" id="{89286FF5-40D9-4287-9EB4-E02D7664D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147" y="3365129"/>
            <a:ext cx="3880773" cy="38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873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620-4CD1-4292-8553-F80D33E2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Difficulties and challenges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F09B5-ED06-4DC1-B7FF-FD43D2D9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34277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Asd</a:t>
            </a:r>
          </a:p>
          <a:p>
            <a:pPr>
              <a:lnSpc>
                <a:spcPct val="200000"/>
              </a:lnSpc>
            </a:pPr>
            <a:r>
              <a:rPr lang="en-US" sz="2400" dirty="0" err="1"/>
              <a:t>Aasd</a:t>
            </a:r>
            <a:endParaRPr lang="en-US" sz="2400" dirty="0"/>
          </a:p>
          <a:p>
            <a:pPr>
              <a:lnSpc>
                <a:spcPct val="200000"/>
              </a:lnSpc>
            </a:pPr>
            <a:r>
              <a:rPr lang="en-US" sz="2400" dirty="0"/>
              <a:t>asd</a:t>
            </a:r>
            <a:endParaRPr lang="en-IL" sz="2400" dirty="0"/>
          </a:p>
        </p:txBody>
      </p:sp>
      <p:pic>
        <p:nvPicPr>
          <p:cNvPr id="4098" name="Picture 2" descr="Image result for status yellow png">
            <a:extLst>
              <a:ext uri="{FF2B5EF4-FFF2-40B4-BE49-F238E27FC236}">
                <a16:creationId xmlns:a16="http://schemas.microsoft.com/office/drawing/2014/main" id="{2A96780D-8665-4FD4-99C6-5F72143B7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202" y="2209801"/>
            <a:ext cx="2717800" cy="271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Image result for atlas mythology yellow png">
            <a:extLst>
              <a:ext uri="{FF2B5EF4-FFF2-40B4-BE49-F238E27FC236}">
                <a16:creationId xmlns:a16="http://schemas.microsoft.com/office/drawing/2014/main" id="{3AD35E00-2E36-43F3-ABD4-A9C68CEE0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393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Image result for hurdle yellow png">
            <a:extLst>
              <a:ext uri="{FF2B5EF4-FFF2-40B4-BE49-F238E27FC236}">
                <a16:creationId xmlns:a16="http://schemas.microsoft.com/office/drawing/2014/main" id="{A6588CF4-96D8-46B5-B873-3684480BB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209" y="3089144"/>
            <a:ext cx="5341483" cy="3493068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3239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70FDF-11F2-4873-B0D5-1B036F151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Future improvements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63DFA-1F84-4205-9E2A-1F1DB5D61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Number of connections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Transaction dependencies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Network bandwidth/latency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Hardware (RAM/cache size, CPU)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Automatically add </a:t>
            </a:r>
            <a:r>
              <a:rPr lang="en-US" sz="2400" dirty="0" err="1"/>
              <a:t>datadir</a:t>
            </a:r>
            <a:r>
              <a:rPr lang="en-US" sz="2400" dirty="0"/>
              <a:t> to AMI</a:t>
            </a:r>
          </a:p>
        </p:txBody>
      </p:sp>
      <p:pic>
        <p:nvPicPr>
          <p:cNvPr id="5124" name="Picture 4" descr="Image result for next yellow png">
            <a:extLst>
              <a:ext uri="{FF2B5EF4-FFF2-40B4-BE49-F238E27FC236}">
                <a16:creationId xmlns:a16="http://schemas.microsoft.com/office/drawing/2014/main" id="{A41FDDCD-F0FF-4CAF-B0DF-0099631930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8" r="22481" b="36247"/>
          <a:stretch/>
        </p:blipFill>
        <p:spPr bwMode="auto">
          <a:xfrm>
            <a:off x="5258696" y="2022929"/>
            <a:ext cx="4251960" cy="356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https://fontmeme.com/temporary/b73d376f5893d66743a390dcdd1d32cd.png">
            <a:extLst>
              <a:ext uri="{FF2B5EF4-FFF2-40B4-BE49-F238E27FC236}">
                <a16:creationId xmlns:a16="http://schemas.microsoft.com/office/drawing/2014/main" id="{67377B2B-2BBD-4502-8B8B-30E0CE426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7" y="378619"/>
            <a:ext cx="7883047" cy="155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585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98E8-21DA-438D-9B43-60A4B125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2CA3D-4C01-45CB-AA41-8199DCDE1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CF7DEB4-B822-49C4-8D4E-2E0DA9E05D87}"/>
              </a:ext>
            </a:extLst>
          </p:cNvPr>
          <p:cNvGrpSpPr/>
          <p:nvPr/>
        </p:nvGrpSpPr>
        <p:grpSpPr>
          <a:xfrm>
            <a:off x="9256512" y="428625"/>
            <a:ext cx="2935488" cy="6000750"/>
            <a:chOff x="8662295" y="428625"/>
            <a:chExt cx="2935488" cy="6000750"/>
          </a:xfrm>
        </p:grpSpPr>
        <p:pic>
          <p:nvPicPr>
            <p:cNvPr id="3076" name="Picture 4" descr="http://m.sweetclipart.com/wp-content/uploads/Exclamation-Mark-Yellow-Clip-Art-150x600.png">
              <a:extLst>
                <a:ext uri="{FF2B5EF4-FFF2-40B4-BE49-F238E27FC236}">
                  <a16:creationId xmlns:a16="http://schemas.microsoft.com/office/drawing/2014/main" id="{043805C0-42FB-4F29-B3CF-CFECED929E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96375" y="428625"/>
              <a:ext cx="1428750" cy="5715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https://www.pngarts.com/files/3/Bitcoin-PNG-Picture.png">
              <a:extLst>
                <a:ext uri="{FF2B5EF4-FFF2-40B4-BE49-F238E27FC236}">
                  <a16:creationId xmlns:a16="http://schemas.microsoft.com/office/drawing/2014/main" id="{5C710AC4-121D-494A-A26D-2916B04948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083"/>
            <a:stretch/>
          </p:blipFill>
          <p:spPr bwMode="auto">
            <a:xfrm>
              <a:off x="8662295" y="4848224"/>
              <a:ext cx="2935488" cy="1581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516426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050" name="Picture 2" descr="Image result for bitcoin end">
            <a:extLst>
              <a:ext uri="{FF2B5EF4-FFF2-40B4-BE49-F238E27FC236}">
                <a16:creationId xmlns:a16="http://schemas.microsoft.com/office/drawing/2014/main" id="{29552749-5830-4EA5-BB98-22395D559E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r="-2" b="13326"/>
          <a:stretch/>
        </p:blipFill>
        <p:spPr bwMode="auto">
          <a:xfrm>
            <a:off x="20" y="-1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0698E8-21DA-438D-9B43-60A4B1252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388783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8755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A56D-FFDD-4B9C-A74C-AED3EA8FD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Tools</a:t>
            </a:r>
            <a:endParaRPr lang="en-IL" sz="4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74FAF-9C2E-4A5C-95D0-CDBB16CB8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Bitcoin core – C++ bitcoin client</a:t>
            </a:r>
          </a:p>
          <a:p>
            <a:r>
              <a:rPr lang="en-US" sz="2400" dirty="0"/>
              <a:t>EC2 – AWS service</a:t>
            </a:r>
            <a:endParaRPr lang="en-IL" sz="2400" dirty="0"/>
          </a:p>
        </p:txBody>
      </p:sp>
      <p:pic>
        <p:nvPicPr>
          <p:cNvPr id="5124" name="Picture 4" descr="Compass, Ruler, Circle, Straight-Edge, Gold, Yellow">
            <a:extLst>
              <a:ext uri="{FF2B5EF4-FFF2-40B4-BE49-F238E27FC236}">
                <a16:creationId xmlns:a16="http://schemas.microsoft.com/office/drawing/2014/main" id="{249CB4EC-CBA3-4A1B-AC2F-3CA14DAE5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7436" y="1454150"/>
            <a:ext cx="4987352" cy="479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018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cdn.cloudbet.com/images/Blog/Bitcoin-101/Cloudbet-blog-what-is-blockchain-bitcoin-image.png">
            <a:extLst>
              <a:ext uri="{FF2B5EF4-FFF2-40B4-BE49-F238E27FC236}">
                <a16:creationId xmlns:a16="http://schemas.microsoft.com/office/drawing/2014/main" id="{561BEE1C-E760-49E5-AA34-8D67A7ABC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3000"/>
                    </a14:imgEffect>
                    <a14:imgEffect>
                      <a14:brightnessContrast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38350"/>
            <a:ext cx="12192000" cy="3886200"/>
          </a:xfrm>
          <a:prstGeom prst="rect">
            <a:avLst/>
          </a:prstGeom>
          <a:noFill/>
          <a:ex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DAB452-3532-4D51-964A-BF731F27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649" y="816638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What is Bitcoin?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4306E-BEE3-4B65-95D8-B0FD74C7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729" y="186340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Most common cryptocurrency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Based on blockchain technology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Solves key cryptocurrency problems</a:t>
            </a:r>
          </a:p>
        </p:txBody>
      </p:sp>
    </p:spTree>
    <p:extLst>
      <p:ext uri="{BB962C8B-B14F-4D97-AF65-F5344CB8AC3E}">
        <p14:creationId xmlns:p14="http://schemas.microsoft.com/office/powerpoint/2010/main" val="881717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F9EB8-4CB0-4F92-95F4-1E8541791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Blockchain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543B8-7303-4518-A747-E7933ECAA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34" y="2367627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Blocks</a:t>
            </a:r>
            <a:endParaRPr lang="en-US" sz="2200" dirty="0"/>
          </a:p>
          <a:p>
            <a:pPr>
              <a:lnSpc>
                <a:spcPct val="200000"/>
              </a:lnSpc>
            </a:pPr>
            <a:r>
              <a:rPr lang="en-US" sz="2400" dirty="0"/>
              <a:t>Transactions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</a:t>
            </a:r>
            <a:endParaRPr lang="en-IL" sz="2400" dirty="0"/>
          </a:p>
        </p:txBody>
      </p:sp>
      <p:pic>
        <p:nvPicPr>
          <p:cNvPr id="7170" name="Picture 2" descr="Image result for chains yellow png">
            <a:extLst>
              <a:ext uri="{FF2B5EF4-FFF2-40B4-BE49-F238E27FC236}">
                <a16:creationId xmlns:a16="http://schemas.microsoft.com/office/drawing/2014/main" id="{96ADA6A4-A6C9-4C23-B500-918427A52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855" y="709742"/>
            <a:ext cx="5861153" cy="586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572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734-0284-4FB1-B21E-60D2DBD6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Blocks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F7C1F-0EB8-4996-BEB0-6FB4333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 fontScale="92500"/>
          </a:bodyPr>
          <a:lstStyle/>
          <a:p>
            <a:pPr fontAlgn="base">
              <a:lnSpc>
                <a:spcPct val="200000"/>
              </a:lnSpc>
            </a:pPr>
            <a:r>
              <a:rPr lang="en-US" sz="2400" dirty="0"/>
              <a:t>Block Version Number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Previous Block Hash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Mining Difficulty Target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Nonce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Transactions</a:t>
            </a:r>
          </a:p>
        </p:txBody>
      </p:sp>
      <p:pic>
        <p:nvPicPr>
          <p:cNvPr id="2050" name="Picture 2" descr="Merkle Tree">
            <a:extLst>
              <a:ext uri="{FF2B5EF4-FFF2-40B4-BE49-F238E27FC236}">
                <a16:creationId xmlns:a16="http://schemas.microsoft.com/office/drawing/2014/main" id="{5FB83380-C3F0-4629-94DC-8A5889CB18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80"/>
          <a:stretch/>
        </p:blipFill>
        <p:spPr bwMode="auto">
          <a:xfrm>
            <a:off x="4617528" y="1277374"/>
            <a:ext cx="4358832" cy="549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01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1677-623D-4EEF-A828-C2A0A813C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Transactions</a:t>
            </a:r>
          </a:p>
        </p:txBody>
      </p:sp>
      <p:sp>
        <p:nvSpPr>
          <p:cNvPr id="4" name="AutoShape 2" descr="Related image">
            <a:extLst>
              <a:ext uri="{FF2B5EF4-FFF2-40B4-BE49-F238E27FC236}">
                <a16:creationId xmlns:a16="http://schemas.microsoft.com/office/drawing/2014/main" id="{19F5DE34-9A58-4D57-AD53-E1153762A2C6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77334" y="1867607"/>
            <a:ext cx="8596668" cy="5229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/>
              <a:t>Inputs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err="1"/>
              <a:t>Prev</a:t>
            </a:r>
            <a:r>
              <a:rPr lang="en-US" sz="2400" dirty="0"/>
              <a:t> </a:t>
            </a:r>
            <a:r>
              <a:rPr lang="en-US" sz="2400" dirty="0" err="1"/>
              <a:t>tx</a:t>
            </a:r>
            <a:endParaRPr lang="en-US" sz="2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Index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Private key</a:t>
            </a:r>
          </a:p>
          <a:p>
            <a:r>
              <a:rPr lang="en-US" sz="2400" dirty="0"/>
              <a:t>Outputs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Value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Public key</a:t>
            </a:r>
          </a:p>
        </p:txBody>
      </p:sp>
      <p:pic>
        <p:nvPicPr>
          <p:cNvPr id="4108" name="Picture 12" descr="Image result for bitcoin transaction png">
            <a:extLst>
              <a:ext uri="{FF2B5EF4-FFF2-40B4-BE49-F238E27FC236}">
                <a16:creationId xmlns:a16="http://schemas.microsoft.com/office/drawing/2014/main" id="{88DCEB1B-4922-4E44-9F88-7A1C57063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548" y="1270000"/>
            <a:ext cx="7620000" cy="479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980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087E4B-54C8-4EB1-9F9E-668E4F5E6D5E}"/>
              </a:ext>
            </a:extLst>
          </p:cNvPr>
          <p:cNvSpPr/>
          <p:nvPr/>
        </p:nvSpPr>
        <p:spPr>
          <a:xfrm>
            <a:off x="5234940" y="1615440"/>
            <a:ext cx="3870960" cy="488442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3109206" y="23850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3116580" y="45262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863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372</Words>
  <Application>Microsoft Office PowerPoint</Application>
  <PresentationFormat>Widescreen</PresentationFormat>
  <Paragraphs>144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Trebuchet MS</vt:lpstr>
      <vt:lpstr>Wingdings</vt:lpstr>
      <vt:lpstr>Wingdings 3</vt:lpstr>
      <vt:lpstr>Facet</vt:lpstr>
      <vt:lpstr>Bitcoin Throughput Analysis</vt:lpstr>
      <vt:lpstr>Outline</vt:lpstr>
      <vt:lpstr>Project goals</vt:lpstr>
      <vt:lpstr>Tools</vt:lpstr>
      <vt:lpstr>What is Bitcoin?</vt:lpstr>
      <vt:lpstr>Bitcoin Blockchain</vt:lpstr>
      <vt:lpstr>Blocks</vt:lpstr>
      <vt:lpstr>Transactions</vt:lpstr>
      <vt:lpstr>UTXO set example</vt:lpstr>
      <vt:lpstr>UTXO set example</vt:lpstr>
      <vt:lpstr>Bitcoin scalability problem</vt:lpstr>
      <vt:lpstr>Parameters of interest</vt:lpstr>
      <vt:lpstr>Block Size</vt:lpstr>
      <vt:lpstr>UTXO Set Size</vt:lpstr>
      <vt:lpstr>Topology</vt:lpstr>
      <vt:lpstr>Our Setup</vt:lpstr>
      <vt:lpstr>Scripts</vt:lpstr>
      <vt:lpstr>Main script 1/5</vt:lpstr>
      <vt:lpstr>Main script 2/5</vt:lpstr>
      <vt:lpstr>Main script  3/5</vt:lpstr>
      <vt:lpstr>Main script  4/5</vt:lpstr>
      <vt:lpstr>Main script  5/5</vt:lpstr>
      <vt:lpstr>Creating initial blockchain script</vt:lpstr>
      <vt:lpstr>Auxiliary scripts </vt:lpstr>
      <vt:lpstr>results</vt:lpstr>
      <vt:lpstr>UTXO Set size varied</vt:lpstr>
      <vt:lpstr>Block size varies</vt:lpstr>
      <vt:lpstr>Different topologies</vt:lpstr>
      <vt:lpstr>Dissemination process</vt:lpstr>
      <vt:lpstr>Difficulties and challenges</vt:lpstr>
      <vt:lpstr>Future improvements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Bitcoin Throughput Analysis</dc:title>
  <dc:creator>topitzik</dc:creator>
  <cp:lastModifiedBy>topitzik</cp:lastModifiedBy>
  <cp:revision>5</cp:revision>
  <dcterms:created xsi:type="dcterms:W3CDTF">2019-04-07T15:42:34Z</dcterms:created>
  <dcterms:modified xsi:type="dcterms:W3CDTF">2019-04-07T18:27:02Z</dcterms:modified>
</cp:coreProperties>
</file>